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5097" autoAdjust="0"/>
  </p:normalViewPr>
  <p:slideViewPr>
    <p:cSldViewPr snapToGrid="0">
      <p:cViewPr>
        <p:scale>
          <a:sx n="50" d="100"/>
          <a:sy n="50" d="100"/>
        </p:scale>
        <p:origin x="3192"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B0BA50-47AF-4567-9C34-EC9852ED124F}" type="datetimeFigureOut">
              <a:rPr lang="en-IN" smtClean="0"/>
              <a:t>17-04-2022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1774502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0BA50-47AF-4567-9C34-EC9852ED124F}" type="datetimeFigureOut">
              <a:rPr lang="en-IN" smtClean="0"/>
              <a:t>17-04-2022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145178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0BA50-47AF-4567-9C34-EC9852ED124F}" type="datetimeFigureOut">
              <a:rPr lang="en-IN" smtClean="0"/>
              <a:t>17-04-2022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592535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0BA50-47AF-4567-9C34-EC9852ED124F}" type="datetimeFigureOut">
              <a:rPr lang="en-IN" smtClean="0"/>
              <a:t>17-04-2022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3501105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B0BA50-47AF-4567-9C34-EC9852ED124F}" type="datetimeFigureOut">
              <a:rPr lang="en-IN" smtClean="0"/>
              <a:t>17-04-2022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392692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B0BA50-47AF-4567-9C34-EC9852ED124F}" type="datetimeFigureOut">
              <a:rPr lang="en-IN" smtClean="0"/>
              <a:t>17-04-2022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3866299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B0BA50-47AF-4567-9C34-EC9852ED124F}" type="datetimeFigureOut">
              <a:rPr lang="en-IN" smtClean="0"/>
              <a:t>17-04-2022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228265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B0BA50-47AF-4567-9C34-EC9852ED124F}" type="datetimeFigureOut">
              <a:rPr lang="en-IN" smtClean="0"/>
              <a:t>17-04-2022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3680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0BA50-47AF-4567-9C34-EC9852ED124F}" type="datetimeFigureOut">
              <a:rPr lang="en-IN" smtClean="0"/>
              <a:t>17-04-2022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324498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6B0BA50-47AF-4567-9C34-EC9852ED124F}" type="datetimeFigureOut">
              <a:rPr lang="en-IN" smtClean="0"/>
              <a:t>17-04-2022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1752874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6B0BA50-47AF-4567-9C34-EC9852ED124F}" type="datetimeFigureOut">
              <a:rPr lang="en-IN" smtClean="0"/>
              <a:t>17-04-2022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6F5166D-9A03-4003-8C12-7B6F53FBEBCE}" type="slidenum">
              <a:rPr lang="en-IN" smtClean="0"/>
              <a:t>‹#›</a:t>
            </a:fld>
            <a:endParaRPr lang="en-IN"/>
          </a:p>
        </p:txBody>
      </p:sp>
    </p:spTree>
    <p:extLst>
      <p:ext uri="{BB962C8B-B14F-4D97-AF65-F5344CB8AC3E}">
        <p14:creationId xmlns:p14="http://schemas.microsoft.com/office/powerpoint/2010/main" val="3772905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6B0BA50-47AF-4567-9C34-EC9852ED124F}" type="datetimeFigureOut">
              <a:rPr lang="en-IN" smtClean="0"/>
              <a:t>17-04-2022</a:t>
            </a:fld>
            <a:endParaRPr lang="en-IN"/>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6F5166D-9A03-4003-8C12-7B6F53FBEBCE}" type="slidenum">
              <a:rPr lang="en-IN" smtClean="0"/>
              <a:t>‹#›</a:t>
            </a:fld>
            <a:endParaRPr lang="en-IN"/>
          </a:p>
        </p:txBody>
      </p:sp>
    </p:spTree>
    <p:extLst>
      <p:ext uri="{BB962C8B-B14F-4D97-AF65-F5344CB8AC3E}">
        <p14:creationId xmlns:p14="http://schemas.microsoft.com/office/powerpoint/2010/main" val="6373742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0D8DBF-51D8-4165-B049-64D40523A392}"/>
              </a:ext>
            </a:extLst>
          </p:cNvPr>
          <p:cNvSpPr/>
          <p:nvPr/>
        </p:nvSpPr>
        <p:spPr>
          <a:xfrm>
            <a:off x="853441" y="-2"/>
            <a:ext cx="6004560" cy="9906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6" name="Rectangle: Rounded Corners 5">
            <a:extLst>
              <a:ext uri="{FF2B5EF4-FFF2-40B4-BE49-F238E27FC236}">
                <a16:creationId xmlns:a16="http://schemas.microsoft.com/office/drawing/2014/main" id="{A7D68083-228D-4379-A85B-86F96FC169F0}"/>
              </a:ext>
            </a:extLst>
          </p:cNvPr>
          <p:cNvSpPr/>
          <p:nvPr/>
        </p:nvSpPr>
        <p:spPr>
          <a:xfrm>
            <a:off x="1930904" y="584520"/>
            <a:ext cx="4782881" cy="3339760"/>
          </a:xfrm>
          <a:prstGeom prst="roundRect">
            <a:avLst>
              <a:gd name="adj" fmla="val 1460"/>
            </a:avLst>
          </a:prstGeom>
          <a:solidFill>
            <a:schemeClr val="bg1">
              <a:lumMod val="95000"/>
            </a:schemeClr>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7" name="Rectangle: Rounded Corners 6">
            <a:extLst>
              <a:ext uri="{FF2B5EF4-FFF2-40B4-BE49-F238E27FC236}">
                <a16:creationId xmlns:a16="http://schemas.microsoft.com/office/drawing/2014/main" id="{ED59A0A0-B7B6-48FD-A7AE-956C974FD9C7}"/>
              </a:ext>
            </a:extLst>
          </p:cNvPr>
          <p:cNvSpPr/>
          <p:nvPr/>
        </p:nvSpPr>
        <p:spPr>
          <a:xfrm>
            <a:off x="13208" y="1088345"/>
            <a:ext cx="1771650" cy="2683462"/>
          </a:xfrm>
          <a:prstGeom prst="roundRect">
            <a:avLst>
              <a:gd name="adj" fmla="val 1460"/>
            </a:avLst>
          </a:prstGeom>
          <a:solidFill>
            <a:schemeClr val="accent4">
              <a:lumMod val="60000"/>
              <a:lumOff val="40000"/>
            </a:schemeClr>
          </a:solidFill>
          <a:ln>
            <a:noFill/>
          </a:ln>
          <a:effectLst>
            <a:outerShdw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8" name="Oval 7">
            <a:extLst>
              <a:ext uri="{FF2B5EF4-FFF2-40B4-BE49-F238E27FC236}">
                <a16:creationId xmlns:a16="http://schemas.microsoft.com/office/drawing/2014/main" id="{55724FA6-D8AD-4882-A6CA-DC79F39025EC}"/>
              </a:ext>
            </a:extLst>
          </p:cNvPr>
          <p:cNvSpPr/>
          <p:nvPr/>
        </p:nvSpPr>
        <p:spPr>
          <a:xfrm>
            <a:off x="343591" y="574074"/>
            <a:ext cx="1113312" cy="1109939"/>
          </a:xfrm>
          <a:prstGeom prst="ellipse">
            <a:avLst/>
          </a:prstGeom>
          <a:solidFill>
            <a:schemeClr val="bg1">
              <a:lumMod val="95000"/>
            </a:schemeClr>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9" name="Picture 8">
            <a:extLst>
              <a:ext uri="{FF2B5EF4-FFF2-40B4-BE49-F238E27FC236}">
                <a16:creationId xmlns:a16="http://schemas.microsoft.com/office/drawing/2014/main" id="{F41F8405-7E3A-4979-AA0C-38BBCF1637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59439" y="638205"/>
            <a:ext cx="1039788" cy="958820"/>
          </a:xfrm>
          <a:custGeom>
            <a:avLst/>
            <a:gdLst>
              <a:gd name="connsiteX0" fmla="*/ 743509 w 1487018"/>
              <a:gd name="connsiteY0" fmla="*/ 0 h 1487018"/>
              <a:gd name="connsiteX1" fmla="*/ 1487018 w 1487018"/>
              <a:gd name="connsiteY1" fmla="*/ 743509 h 1487018"/>
              <a:gd name="connsiteX2" fmla="*/ 743509 w 1487018"/>
              <a:gd name="connsiteY2" fmla="*/ 1487018 h 1487018"/>
              <a:gd name="connsiteX3" fmla="*/ 0 w 1487018"/>
              <a:gd name="connsiteY3" fmla="*/ 743509 h 1487018"/>
              <a:gd name="connsiteX4" fmla="*/ 743509 w 1487018"/>
              <a:gd name="connsiteY4" fmla="*/ 0 h 1487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7018" h="1487018">
                <a:moveTo>
                  <a:pt x="743509" y="0"/>
                </a:moveTo>
                <a:cubicBezTo>
                  <a:pt x="1154138" y="0"/>
                  <a:pt x="1487018" y="332880"/>
                  <a:pt x="1487018" y="743509"/>
                </a:cubicBezTo>
                <a:cubicBezTo>
                  <a:pt x="1487018" y="1154138"/>
                  <a:pt x="1154138" y="1487018"/>
                  <a:pt x="743509" y="1487018"/>
                </a:cubicBezTo>
                <a:cubicBezTo>
                  <a:pt x="332880" y="1487018"/>
                  <a:pt x="0" y="1154138"/>
                  <a:pt x="0" y="743509"/>
                </a:cubicBezTo>
                <a:cubicBezTo>
                  <a:pt x="0" y="332880"/>
                  <a:pt x="332880" y="0"/>
                  <a:pt x="743509" y="0"/>
                </a:cubicBezTo>
                <a:close/>
              </a:path>
            </a:pathLst>
          </a:custGeom>
        </p:spPr>
      </p:pic>
      <p:sp>
        <p:nvSpPr>
          <p:cNvPr id="10" name="Title 1">
            <a:extLst>
              <a:ext uri="{FF2B5EF4-FFF2-40B4-BE49-F238E27FC236}">
                <a16:creationId xmlns:a16="http://schemas.microsoft.com/office/drawing/2014/main" id="{C0D880F3-6393-4C93-9431-194A556D9341}"/>
              </a:ext>
            </a:extLst>
          </p:cNvPr>
          <p:cNvSpPr txBox="1">
            <a:spLocks/>
          </p:cNvSpPr>
          <p:nvPr/>
        </p:nvSpPr>
        <p:spPr>
          <a:xfrm>
            <a:off x="144215" y="1699255"/>
            <a:ext cx="1469861" cy="24492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675"/>
              </a:spcAft>
            </a:pPr>
            <a:r>
              <a:rPr lang="en-US" sz="1125" b="1" dirty="0" err="1">
                <a:solidFill>
                  <a:schemeClr val="tx1">
                    <a:lumMod val="85000"/>
                    <a:lumOff val="15000"/>
                  </a:schemeClr>
                </a:solidFill>
                <a:latin typeface="Georgia Pro Light" panose="02040302050405020303" pitchFamily="18" charset="0"/>
                <a:cs typeface="Segoe UI" panose="020B0502040204020203" pitchFamily="34" charset="0"/>
              </a:rPr>
              <a:t>sensorypantry</a:t>
            </a:r>
            <a:endParaRPr lang="en-US" sz="1125" b="1" dirty="0">
              <a:solidFill>
                <a:schemeClr val="tx1">
                  <a:lumMod val="85000"/>
                  <a:lumOff val="15000"/>
                </a:schemeClr>
              </a:solidFill>
              <a:latin typeface="Georgia Pro Light" panose="02040302050405020303" pitchFamily="18" charset="0"/>
              <a:cs typeface="Segoe UI" panose="020B0502040204020203" pitchFamily="34" charset="0"/>
            </a:endParaRPr>
          </a:p>
          <a:p>
            <a:pPr algn="ctr">
              <a:lnSpc>
                <a:spcPct val="100000"/>
              </a:lnSpc>
              <a:spcAft>
                <a:spcPts val="675"/>
              </a:spcAft>
            </a:pPr>
            <a:endParaRPr lang="en-US" sz="1125" b="1" dirty="0">
              <a:solidFill>
                <a:schemeClr val="tx1">
                  <a:lumMod val="85000"/>
                  <a:lumOff val="15000"/>
                </a:schemeClr>
              </a:solidFill>
              <a:latin typeface="Georgia Pro Light" panose="02040302050405020303" pitchFamily="18" charset="0"/>
              <a:cs typeface="Segoe UI" panose="020B0502040204020203" pitchFamily="34" charset="0"/>
            </a:endParaRPr>
          </a:p>
        </p:txBody>
      </p:sp>
      <p:sp>
        <p:nvSpPr>
          <p:cNvPr id="11" name="Title 1">
            <a:extLst>
              <a:ext uri="{FF2B5EF4-FFF2-40B4-BE49-F238E27FC236}">
                <a16:creationId xmlns:a16="http://schemas.microsoft.com/office/drawing/2014/main" id="{8FE1524A-9AC8-4E93-8721-8BB84A5DC35F}"/>
              </a:ext>
            </a:extLst>
          </p:cNvPr>
          <p:cNvSpPr txBox="1">
            <a:spLocks/>
          </p:cNvSpPr>
          <p:nvPr/>
        </p:nvSpPr>
        <p:spPr>
          <a:xfrm>
            <a:off x="40794" y="3463110"/>
            <a:ext cx="1721070" cy="244922"/>
          </a:xfrm>
          <a:prstGeom prst="roundRect">
            <a:avLst>
              <a:gd name="adj" fmla="val 50000"/>
            </a:avLst>
          </a:prstGeom>
          <a:solidFill>
            <a:schemeClr val="accent4">
              <a:lumMod val="75000"/>
            </a:schemeClr>
          </a:solidFill>
          <a:effectLst>
            <a:outerShdw dist="38100" dir="2700000" algn="tl" rotWithShape="0">
              <a:prstClr val="black">
                <a:alpha val="20000"/>
              </a:prstClr>
            </a:outerShdw>
          </a:effectLst>
        </p:spPr>
        <p:txBody>
          <a:bodyPr vert="horz"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675"/>
              </a:spcAft>
            </a:pPr>
            <a:r>
              <a:rPr lang="en-US" sz="1013" b="1" dirty="0">
                <a:solidFill>
                  <a:schemeClr val="bg1"/>
                </a:solidFill>
                <a:latin typeface="Georgia" panose="02040502050405020303" pitchFamily="18" charset="0"/>
                <a:ea typeface="Segoe UI Emoji" panose="020B0502040204020203" pitchFamily="34" charset="0"/>
                <a:cs typeface="Segoe UI" panose="020B0502040204020203" pitchFamily="34" charset="0"/>
              </a:rPr>
              <a:t>Follow us on Instagram</a:t>
            </a:r>
          </a:p>
        </p:txBody>
      </p:sp>
      <p:sp>
        <p:nvSpPr>
          <p:cNvPr id="13" name="Rectangle: Rounded Corners 12">
            <a:extLst>
              <a:ext uri="{FF2B5EF4-FFF2-40B4-BE49-F238E27FC236}">
                <a16:creationId xmlns:a16="http://schemas.microsoft.com/office/drawing/2014/main" id="{9368DD15-1855-4642-8741-4B8F63AF4FCA}"/>
              </a:ext>
            </a:extLst>
          </p:cNvPr>
          <p:cNvSpPr/>
          <p:nvPr/>
        </p:nvSpPr>
        <p:spPr>
          <a:xfrm>
            <a:off x="1971433" y="614715"/>
            <a:ext cx="4619867" cy="3197732"/>
          </a:xfrm>
          <a:prstGeom prst="roundRect">
            <a:avLst>
              <a:gd name="adj" fmla="val 146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8" name="Title 1">
            <a:extLst>
              <a:ext uri="{FF2B5EF4-FFF2-40B4-BE49-F238E27FC236}">
                <a16:creationId xmlns:a16="http://schemas.microsoft.com/office/drawing/2014/main" id="{8EC8B873-8AB2-48D3-B43C-FF879D29FB10}"/>
              </a:ext>
            </a:extLst>
          </p:cNvPr>
          <p:cNvSpPr txBox="1">
            <a:spLocks/>
          </p:cNvSpPr>
          <p:nvPr/>
        </p:nvSpPr>
        <p:spPr>
          <a:xfrm>
            <a:off x="2039607" y="669578"/>
            <a:ext cx="4593137" cy="75539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1013"/>
              </a:spcAft>
            </a:pPr>
            <a:r>
              <a:rPr lang="en-US" sz="1100" b="1" dirty="0">
                <a:solidFill>
                  <a:schemeClr val="tx1">
                    <a:lumMod val="85000"/>
                    <a:lumOff val="15000"/>
                  </a:schemeClr>
                </a:solidFill>
                <a:latin typeface="Georgia Pro Light" panose="02040302050405020303" pitchFamily="18" charset="0"/>
                <a:cs typeface="Segoe UI" panose="020B0502040204020203" pitchFamily="34" charset="0"/>
              </a:rPr>
              <a:t>As one of our main goal is to connect across young researchers and recent graduates in our field , we are very excited to  announce this new collaboration with </a:t>
            </a:r>
            <a:r>
              <a:rPr lang="en-US" sz="1100" b="1" u="sng" dirty="0">
                <a:solidFill>
                  <a:schemeClr val="tx1">
                    <a:lumMod val="85000"/>
                    <a:lumOff val="15000"/>
                  </a:schemeClr>
                </a:solidFill>
                <a:latin typeface="Georgia Pro Light" panose="02040302050405020303" pitchFamily="18" charset="0"/>
                <a:cs typeface="Segoe UI" panose="020B0502040204020203" pitchFamily="34" charset="0"/>
              </a:rPr>
              <a:t>Sensory Pantry</a:t>
            </a:r>
            <a:r>
              <a:rPr lang="en-US" sz="1100" b="1" dirty="0">
                <a:solidFill>
                  <a:schemeClr val="tx1">
                    <a:lumMod val="85000"/>
                    <a:lumOff val="15000"/>
                  </a:schemeClr>
                </a:solidFill>
                <a:latin typeface="Georgia Pro Light" panose="02040302050405020303" pitchFamily="18" charset="0"/>
                <a:cs typeface="Segoe UI" panose="020B0502040204020203" pitchFamily="34" charset="0"/>
              </a:rPr>
              <a:t>!</a:t>
            </a:r>
          </a:p>
          <a:p>
            <a:pPr>
              <a:lnSpc>
                <a:spcPct val="100000"/>
              </a:lnSpc>
              <a:spcAft>
                <a:spcPts val="1013"/>
              </a:spcAft>
            </a:pPr>
            <a:r>
              <a:rPr lang="en-AU" sz="1100" dirty="0">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Sensory Pantry is a science communication hub created by Julia Low and Anita </a:t>
            </a:r>
            <a:r>
              <a:rPr lang="en-AU" sz="1100" dirty="0" err="1">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Sisopha</a:t>
            </a:r>
            <a:r>
              <a:rPr lang="en-AU" sz="1100" dirty="0">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 for exploring sensory and consumer science in everyday life. They do this by curating content to showcase our diverse colleagues in the niche field, especially those in their early careers, to provide an opportunity to share their voices and their sensory science passion. </a:t>
            </a:r>
          </a:p>
          <a:p>
            <a:pPr>
              <a:lnSpc>
                <a:spcPct val="100000"/>
              </a:lnSpc>
              <a:spcAft>
                <a:spcPts val="1013"/>
              </a:spcAft>
            </a:pPr>
            <a:r>
              <a:rPr lang="en-AU" sz="1100" b="1" dirty="0">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Sensory Pantry </a:t>
            </a:r>
            <a:r>
              <a:rPr lang="en-AU" sz="1100" dirty="0">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was born at a spur of the moment through WhatsApp. What started as a casual conversation about building opportunities for early careers in sensory and consumer science to spotlight their work/career journeys, soon became a real project that is now 1 year old and features interviews with colleagues from all over the world!</a:t>
            </a:r>
          </a:p>
          <a:p>
            <a:pPr>
              <a:lnSpc>
                <a:spcPct val="100000"/>
              </a:lnSpc>
              <a:spcAft>
                <a:spcPts val="1013"/>
              </a:spcAft>
            </a:pPr>
            <a:endParaRPr lang="en-US" sz="900" dirty="0">
              <a:solidFill>
                <a:schemeClr val="tx1">
                  <a:lumMod val="85000"/>
                  <a:lumOff val="15000"/>
                </a:schemeClr>
              </a:solidFill>
              <a:latin typeface="Georgia Pro Light" panose="02040302050405020303" pitchFamily="18" charset="0"/>
              <a:cs typeface="Segoe UI" panose="020B0502040204020203" pitchFamily="34" charset="0"/>
            </a:endParaRPr>
          </a:p>
        </p:txBody>
      </p:sp>
      <p:sp>
        <p:nvSpPr>
          <p:cNvPr id="84" name="TextBox 83">
            <a:extLst>
              <a:ext uri="{FF2B5EF4-FFF2-40B4-BE49-F238E27FC236}">
                <a16:creationId xmlns:a16="http://schemas.microsoft.com/office/drawing/2014/main" id="{41CA6E85-565E-4B93-8A8C-ADCBBF2E484D}"/>
              </a:ext>
            </a:extLst>
          </p:cNvPr>
          <p:cNvSpPr txBox="1"/>
          <p:nvPr/>
        </p:nvSpPr>
        <p:spPr>
          <a:xfrm>
            <a:off x="1930904" y="-19233"/>
            <a:ext cx="4803201" cy="584775"/>
          </a:xfrm>
          <a:prstGeom prst="rect">
            <a:avLst/>
          </a:prstGeom>
          <a:noFill/>
        </p:spPr>
        <p:txBody>
          <a:bodyPr wrap="square" rtlCol="0">
            <a:spAutoFit/>
          </a:bodyPr>
          <a:lstStyle/>
          <a:p>
            <a:pPr algn="ctr"/>
            <a:r>
              <a:rPr lang="en-IN" sz="1600" dirty="0">
                <a:solidFill>
                  <a:schemeClr val="bg1"/>
                </a:solidFill>
                <a:latin typeface="Georgia" panose="02040502050405020303" pitchFamily="18" charset="0"/>
              </a:rPr>
              <a:t>Beyond boarders (and oceans)</a:t>
            </a:r>
          </a:p>
          <a:p>
            <a:pPr algn="ctr"/>
            <a:r>
              <a:rPr lang="en-IN" sz="1600" dirty="0">
                <a:solidFill>
                  <a:schemeClr val="bg1"/>
                </a:solidFill>
                <a:latin typeface="Georgia" panose="02040502050405020303" pitchFamily="18" charset="0"/>
              </a:rPr>
              <a:t>E3S next generation group meets Sensory Pantry</a:t>
            </a:r>
          </a:p>
        </p:txBody>
      </p:sp>
      <p:sp>
        <p:nvSpPr>
          <p:cNvPr id="86" name="Title 1">
            <a:extLst>
              <a:ext uri="{FF2B5EF4-FFF2-40B4-BE49-F238E27FC236}">
                <a16:creationId xmlns:a16="http://schemas.microsoft.com/office/drawing/2014/main" id="{D088F16F-E90F-44E0-B771-CA91A9EDC8C5}"/>
              </a:ext>
            </a:extLst>
          </p:cNvPr>
          <p:cNvSpPr txBox="1">
            <a:spLocks/>
          </p:cNvSpPr>
          <p:nvPr/>
        </p:nvSpPr>
        <p:spPr>
          <a:xfrm>
            <a:off x="13208" y="2007495"/>
            <a:ext cx="1716111" cy="24492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Aft>
                <a:spcPts val="675"/>
              </a:spcAft>
            </a:pPr>
            <a:r>
              <a:rPr lang="en-US" sz="1100" b="1" dirty="0">
                <a:solidFill>
                  <a:schemeClr val="tx1">
                    <a:lumMod val="85000"/>
                    <a:lumOff val="15000"/>
                  </a:schemeClr>
                </a:solidFill>
                <a:latin typeface="Georgia Pro Light" panose="02040302050405020303" pitchFamily="18" charset="0"/>
                <a:cs typeface="Segoe UI" panose="020B0502040204020203" pitchFamily="34" charset="0"/>
              </a:rPr>
              <a:t>Explore </a:t>
            </a:r>
            <a:r>
              <a:rPr lang="en-US" sz="1100" b="1" dirty="0" err="1">
                <a:solidFill>
                  <a:schemeClr val="tx1">
                    <a:lumMod val="85000"/>
                    <a:lumOff val="15000"/>
                  </a:schemeClr>
                </a:solidFill>
                <a:latin typeface="Georgia Pro Light" panose="02040302050405020303" pitchFamily="18" charset="0"/>
                <a:cs typeface="Segoe UI" panose="020B0502040204020203" pitchFamily="34" charset="0"/>
              </a:rPr>
              <a:t>sensory+consumer</a:t>
            </a:r>
            <a:r>
              <a:rPr lang="en-US" sz="1100" b="1" dirty="0">
                <a:solidFill>
                  <a:schemeClr val="tx1">
                    <a:lumMod val="85000"/>
                    <a:lumOff val="15000"/>
                  </a:schemeClr>
                </a:solidFill>
                <a:latin typeface="Georgia Pro Light" panose="02040302050405020303" pitchFamily="18" charset="0"/>
                <a:cs typeface="Segoe UI" panose="020B0502040204020203" pitchFamily="34" charset="0"/>
              </a:rPr>
              <a:t> science</a:t>
            </a:r>
          </a:p>
          <a:p>
            <a:pPr algn="ctr">
              <a:lnSpc>
                <a:spcPct val="100000"/>
              </a:lnSpc>
              <a:spcAft>
                <a:spcPts val="675"/>
              </a:spcAft>
            </a:pPr>
            <a:r>
              <a:rPr lang="en-US" sz="1100" b="1" dirty="0">
                <a:solidFill>
                  <a:schemeClr val="tx1">
                    <a:lumMod val="85000"/>
                    <a:lumOff val="15000"/>
                  </a:schemeClr>
                </a:solidFill>
                <a:latin typeface="Georgia Pro Light" panose="02040302050405020303" pitchFamily="18" charset="0"/>
                <a:cs typeface="Segoe UI" panose="020B0502040204020203" pitchFamily="34" charset="0"/>
              </a:rPr>
              <a:t>Generating curiosity &amp; showcasing diversity in our niche industry</a:t>
            </a:r>
          </a:p>
          <a:p>
            <a:pPr algn="ctr">
              <a:lnSpc>
                <a:spcPct val="100000"/>
              </a:lnSpc>
              <a:spcAft>
                <a:spcPts val="675"/>
              </a:spcAft>
            </a:pPr>
            <a:endParaRPr lang="en-US" sz="1100" b="1" dirty="0">
              <a:solidFill>
                <a:schemeClr val="tx1">
                  <a:lumMod val="85000"/>
                  <a:lumOff val="15000"/>
                </a:schemeClr>
              </a:solidFill>
              <a:latin typeface="Georgia Pro Light" panose="02040302050405020303" pitchFamily="18" charset="0"/>
              <a:cs typeface="Segoe UI" panose="020B0502040204020203" pitchFamily="34" charset="0"/>
            </a:endParaRPr>
          </a:p>
        </p:txBody>
      </p:sp>
      <p:pic>
        <p:nvPicPr>
          <p:cNvPr id="12" name="Graphic 11" descr="Scientist female with solid fill">
            <a:extLst>
              <a:ext uri="{FF2B5EF4-FFF2-40B4-BE49-F238E27FC236}">
                <a16:creationId xmlns:a16="http://schemas.microsoft.com/office/drawing/2014/main" id="{046B9E02-EA7D-4801-AD96-908AAF5EEC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2334" y="2957076"/>
            <a:ext cx="496642" cy="496642"/>
          </a:xfrm>
          <a:prstGeom prst="rect">
            <a:avLst/>
          </a:prstGeom>
        </p:spPr>
      </p:pic>
      <p:pic>
        <p:nvPicPr>
          <p:cNvPr id="88" name="Graphic 87" descr="Earth globe: Americas with solid fill">
            <a:extLst>
              <a:ext uri="{FF2B5EF4-FFF2-40B4-BE49-F238E27FC236}">
                <a16:creationId xmlns:a16="http://schemas.microsoft.com/office/drawing/2014/main" id="{4B36FECB-2F0D-4CFA-9B0D-C54C59ED152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71263" y="2940390"/>
            <a:ext cx="496642" cy="496642"/>
          </a:xfrm>
          <a:prstGeom prst="rect">
            <a:avLst/>
          </a:prstGeom>
        </p:spPr>
      </p:pic>
      <p:sp>
        <p:nvSpPr>
          <p:cNvPr id="94" name="Rectangle: Rounded Corners 93">
            <a:extLst>
              <a:ext uri="{FF2B5EF4-FFF2-40B4-BE49-F238E27FC236}">
                <a16:creationId xmlns:a16="http://schemas.microsoft.com/office/drawing/2014/main" id="{370239AB-CFE5-434E-93A4-447AACE587CA}"/>
              </a:ext>
            </a:extLst>
          </p:cNvPr>
          <p:cNvSpPr/>
          <p:nvPr/>
        </p:nvSpPr>
        <p:spPr>
          <a:xfrm>
            <a:off x="-100602" y="4258190"/>
            <a:ext cx="6898529" cy="3910449"/>
          </a:xfrm>
          <a:prstGeom prst="roundRect">
            <a:avLst>
              <a:gd name="adj" fmla="val 1460"/>
            </a:avLst>
          </a:prstGeom>
          <a:solidFill>
            <a:schemeClr val="bg1">
              <a:lumMod val="95000"/>
            </a:schemeClr>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95" name="Rectangle: Rounded Corners 94">
            <a:extLst>
              <a:ext uri="{FF2B5EF4-FFF2-40B4-BE49-F238E27FC236}">
                <a16:creationId xmlns:a16="http://schemas.microsoft.com/office/drawing/2014/main" id="{A5F094FF-7EE3-402A-B182-AF5957193CF6}"/>
              </a:ext>
            </a:extLst>
          </p:cNvPr>
          <p:cNvSpPr/>
          <p:nvPr/>
        </p:nvSpPr>
        <p:spPr>
          <a:xfrm>
            <a:off x="-49050" y="4408300"/>
            <a:ext cx="6827558" cy="3660017"/>
          </a:xfrm>
          <a:prstGeom prst="roundRect">
            <a:avLst>
              <a:gd name="adj" fmla="val 146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96" name="Picture 95" descr="A collage of a person&#10;&#10;Description automatically generated with low confidence">
            <a:extLst>
              <a:ext uri="{FF2B5EF4-FFF2-40B4-BE49-F238E27FC236}">
                <a16:creationId xmlns:a16="http://schemas.microsoft.com/office/drawing/2014/main" id="{BBF6598B-5996-4058-A805-F936BFA75292}"/>
              </a:ext>
            </a:extLst>
          </p:cNvPr>
          <p:cNvPicPr>
            <a:picLocks noChangeAspect="1"/>
          </p:cNvPicPr>
          <p:nvPr/>
        </p:nvPicPr>
        <p:blipFill rotWithShape="1">
          <a:blip r:embed="rId7">
            <a:extLst>
              <a:ext uri="{28A0092B-C50C-407E-A947-70E740481C1C}">
                <a14:useLocalDpi xmlns:a14="http://schemas.microsoft.com/office/drawing/2010/main" val="0"/>
              </a:ext>
            </a:extLst>
          </a:blip>
          <a:srcRect l="6457" t="11196" r="8778" b="45167"/>
          <a:stretch/>
        </p:blipFill>
        <p:spPr>
          <a:xfrm>
            <a:off x="106474" y="5023139"/>
            <a:ext cx="2245613" cy="1274246"/>
          </a:xfrm>
          <a:prstGeom prst="rect">
            <a:avLst/>
          </a:prstGeom>
        </p:spPr>
      </p:pic>
      <p:sp>
        <p:nvSpPr>
          <p:cNvPr id="98" name="TextBox 97">
            <a:extLst>
              <a:ext uri="{FF2B5EF4-FFF2-40B4-BE49-F238E27FC236}">
                <a16:creationId xmlns:a16="http://schemas.microsoft.com/office/drawing/2014/main" id="{7153DD33-B057-415E-A764-E4E097AD5562}"/>
              </a:ext>
            </a:extLst>
          </p:cNvPr>
          <p:cNvSpPr txBox="1"/>
          <p:nvPr/>
        </p:nvSpPr>
        <p:spPr>
          <a:xfrm>
            <a:off x="-925" y="4408300"/>
            <a:ext cx="6714710" cy="369332"/>
          </a:xfrm>
          <a:prstGeom prst="rect">
            <a:avLst/>
          </a:prstGeom>
          <a:noFill/>
        </p:spPr>
        <p:txBody>
          <a:bodyPr wrap="square">
            <a:spAutoFit/>
          </a:bodyPr>
          <a:lstStyle/>
          <a:p>
            <a:pPr algn="ctr">
              <a:lnSpc>
                <a:spcPct val="100000"/>
              </a:lnSpc>
              <a:spcAft>
                <a:spcPts val="1013"/>
              </a:spcAft>
            </a:pPr>
            <a:r>
              <a:rPr lang="en-US" sz="1800" b="1" dirty="0">
                <a:solidFill>
                  <a:schemeClr val="tx1">
                    <a:lumMod val="85000"/>
                    <a:lumOff val="15000"/>
                  </a:schemeClr>
                </a:solidFill>
                <a:latin typeface="Georgia Pro Light" panose="02040302050405020303" pitchFamily="18" charset="0"/>
                <a:cs typeface="Segoe UI" panose="020B0502040204020203" pitchFamily="34" charset="0"/>
              </a:rPr>
              <a:t>WHEN ACADEMIC BRAIN AND INDUSTRY POWER MEETS</a:t>
            </a:r>
          </a:p>
        </p:txBody>
      </p:sp>
      <p:pic>
        <p:nvPicPr>
          <p:cNvPr id="99" name="Picture 98" descr="A collage of a person&#10;&#10;Description automatically generated with low confidence">
            <a:extLst>
              <a:ext uri="{FF2B5EF4-FFF2-40B4-BE49-F238E27FC236}">
                <a16:creationId xmlns:a16="http://schemas.microsoft.com/office/drawing/2014/main" id="{0C7BD738-2659-45BE-9E33-8E21DF66563A}"/>
              </a:ext>
            </a:extLst>
          </p:cNvPr>
          <p:cNvPicPr>
            <a:picLocks noChangeAspect="1"/>
          </p:cNvPicPr>
          <p:nvPr/>
        </p:nvPicPr>
        <p:blipFill rotWithShape="1">
          <a:blip r:embed="rId7">
            <a:extLst>
              <a:ext uri="{28A0092B-C50C-407E-A947-70E740481C1C}">
                <a14:useLocalDpi xmlns:a14="http://schemas.microsoft.com/office/drawing/2010/main" val="0"/>
              </a:ext>
            </a:extLst>
          </a:blip>
          <a:srcRect l="6457" t="54833" r="8778"/>
          <a:stretch/>
        </p:blipFill>
        <p:spPr>
          <a:xfrm>
            <a:off x="70219" y="6632779"/>
            <a:ext cx="2245613" cy="1318914"/>
          </a:xfrm>
          <a:prstGeom prst="rect">
            <a:avLst/>
          </a:prstGeom>
        </p:spPr>
      </p:pic>
      <p:sp>
        <p:nvSpPr>
          <p:cNvPr id="101" name="TextBox 100">
            <a:extLst>
              <a:ext uri="{FF2B5EF4-FFF2-40B4-BE49-F238E27FC236}">
                <a16:creationId xmlns:a16="http://schemas.microsoft.com/office/drawing/2014/main" id="{09252048-DDB3-443C-9130-D5BBDDFE163C}"/>
              </a:ext>
            </a:extLst>
          </p:cNvPr>
          <p:cNvSpPr txBox="1"/>
          <p:nvPr/>
        </p:nvSpPr>
        <p:spPr>
          <a:xfrm>
            <a:off x="2352087" y="4798968"/>
            <a:ext cx="4382018" cy="1719638"/>
          </a:xfrm>
          <a:prstGeom prst="rect">
            <a:avLst/>
          </a:prstGeom>
          <a:noFill/>
        </p:spPr>
        <p:txBody>
          <a:bodyPr wrap="square">
            <a:spAutoFit/>
          </a:bodyPr>
          <a:lstStyle/>
          <a:p>
            <a:pPr algn="just">
              <a:lnSpc>
                <a:spcPct val="107000"/>
              </a:lnSpc>
              <a:spcAft>
                <a:spcPts val="800"/>
              </a:spcAft>
            </a:pPr>
            <a:r>
              <a:rPr lang="en-AU" sz="1100" b="1" dirty="0">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Julia Low </a:t>
            </a:r>
            <a:r>
              <a:rPr lang="en-AU" sz="1100" dirty="0">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comes from Malaysia but calls Australia her home, has a multidisciplinary background in psychology, nutrition, and sensory science. She recently started her academia career at RMIT University as a Lecturer and Early Career Development Fellow in Nutrition and Food Technology. Her research focuses on sensory and consumer science, specifically on ways create enjoyable eating and drinking experiences.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 name="TextBox 103">
            <a:extLst>
              <a:ext uri="{FF2B5EF4-FFF2-40B4-BE49-F238E27FC236}">
                <a16:creationId xmlns:a16="http://schemas.microsoft.com/office/drawing/2014/main" id="{D99A127C-4079-45A4-9845-D6A5F83B50A4}"/>
              </a:ext>
            </a:extLst>
          </p:cNvPr>
          <p:cNvSpPr txBox="1"/>
          <p:nvPr/>
        </p:nvSpPr>
        <p:spPr>
          <a:xfrm>
            <a:off x="2315832" y="6529819"/>
            <a:ext cx="4360165" cy="1538498"/>
          </a:xfrm>
          <a:prstGeom prst="rect">
            <a:avLst/>
          </a:prstGeom>
          <a:noFill/>
        </p:spPr>
        <p:txBody>
          <a:bodyPr wrap="square">
            <a:spAutoFit/>
          </a:bodyPr>
          <a:lstStyle/>
          <a:p>
            <a:pPr algn="just">
              <a:lnSpc>
                <a:spcPct val="107000"/>
              </a:lnSpc>
              <a:spcAft>
                <a:spcPts val="800"/>
              </a:spcAft>
            </a:pPr>
            <a:r>
              <a:rPr lang="en-AU" sz="1100" b="1" dirty="0">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Anita </a:t>
            </a:r>
            <a:r>
              <a:rPr lang="en-AU" sz="1100" b="1" dirty="0" err="1">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Sisopha</a:t>
            </a:r>
            <a:r>
              <a:rPr lang="en-AU" sz="1100" b="1" dirty="0">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AU" sz="1100" dirty="0">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comes from Canada and has a diverse background working in the food industry. She first discovered the field of sensory and consumer research at the University of Guelph where she completed her Masters with a focus in sensory science. </a:t>
            </a:r>
            <a:r>
              <a:rPr lang="en-AU" sz="1100" dirty="0">
                <a:solidFill>
                  <a:srgbClr val="222222"/>
                </a:solidFill>
                <a:latin typeface="Courier New" panose="02070309020205020404" pitchFamily="49" charset="0"/>
                <a:ea typeface="Times New Roman" panose="02020603050405020304" pitchFamily="18" charset="0"/>
                <a:cs typeface="Times New Roman" panose="02020603050405020304" pitchFamily="18" charset="0"/>
              </a:rPr>
              <a:t>She is now in the consulting world focusing on insights, innovation, brand guidance and market research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5" name="Rectangle: Rounded Corners 104">
            <a:extLst>
              <a:ext uri="{FF2B5EF4-FFF2-40B4-BE49-F238E27FC236}">
                <a16:creationId xmlns:a16="http://schemas.microsoft.com/office/drawing/2014/main" id="{3E10CE02-74A9-4146-B856-1712E0BD512F}"/>
              </a:ext>
            </a:extLst>
          </p:cNvPr>
          <p:cNvSpPr/>
          <p:nvPr/>
        </p:nvSpPr>
        <p:spPr>
          <a:xfrm>
            <a:off x="-21124" y="8414145"/>
            <a:ext cx="6898528" cy="1491853"/>
          </a:xfrm>
          <a:prstGeom prst="roundRect">
            <a:avLst>
              <a:gd name="adj" fmla="val 1460"/>
            </a:avLst>
          </a:prstGeom>
          <a:solidFill>
            <a:schemeClr val="bg1">
              <a:lumMod val="95000"/>
            </a:schemeClr>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06" name="TextBox 105">
            <a:extLst>
              <a:ext uri="{FF2B5EF4-FFF2-40B4-BE49-F238E27FC236}">
                <a16:creationId xmlns:a16="http://schemas.microsoft.com/office/drawing/2014/main" id="{96865BCE-8671-40BD-9C6B-9FEAFB4A4B12}"/>
              </a:ext>
            </a:extLst>
          </p:cNvPr>
          <p:cNvSpPr txBox="1"/>
          <p:nvPr/>
        </p:nvSpPr>
        <p:spPr>
          <a:xfrm>
            <a:off x="-21124" y="8539419"/>
            <a:ext cx="6865491" cy="1344855"/>
          </a:xfrm>
          <a:prstGeom prst="rect">
            <a:avLst/>
          </a:prstGeom>
          <a:noFill/>
        </p:spPr>
        <p:txBody>
          <a:bodyPr wrap="square">
            <a:spAutoFit/>
          </a:bodyPr>
          <a:lstStyle/>
          <a:p>
            <a:pPr algn="ctr">
              <a:lnSpc>
                <a:spcPct val="107000"/>
              </a:lnSpc>
              <a:spcAft>
                <a:spcPts val="800"/>
              </a:spcAft>
            </a:pPr>
            <a:r>
              <a:rPr lang="en-AU" sz="1000" b="1" dirty="0">
                <a:solidFill>
                  <a:srgbClr val="222222"/>
                </a:solidFill>
                <a:effectLst/>
                <a:latin typeface="Courier New" panose="02070309020205020404" pitchFamily="49" charset="0"/>
                <a:ea typeface="Times New Roman" panose="02020603050405020304" pitchFamily="18" charset="0"/>
                <a:cs typeface="Times New Roman" panose="02020603050405020304" pitchFamily="18" charset="0"/>
              </a:rPr>
              <a:t>“The most rewarding and fulfilling part of this project is to be able to talk to different people about their journey and passion into sensory and consumer science. It certainly reignites our passion in this field. We believe that everyone has their own unique story to tell, and we hope it will one day inspire someone who is going through a similar journey in STEM.</a:t>
            </a:r>
            <a:r>
              <a:rPr lang="en-AU" sz="1000" b="1" dirty="0">
                <a:solidFill>
                  <a:srgbClr val="222222"/>
                </a:solidFill>
                <a:latin typeface="Courier New" panose="02070309020205020404" pitchFamily="49" charset="0"/>
                <a:ea typeface="Times New Roman" panose="02020603050405020304" pitchFamily="18" charset="0"/>
                <a:cs typeface="Times New Roman" panose="02020603050405020304" pitchFamily="18" charset="0"/>
              </a:rPr>
              <a:t>”</a:t>
            </a:r>
          </a:p>
          <a:p>
            <a:pPr algn="ctr">
              <a:lnSpc>
                <a:spcPct val="107000"/>
              </a:lnSpc>
              <a:spcAft>
                <a:spcPts val="800"/>
              </a:spcAft>
            </a:pPr>
            <a:r>
              <a:rPr lang="en-AU" sz="1000" dirty="0">
                <a:solidFill>
                  <a:srgbClr val="222222"/>
                </a:solidFill>
                <a:latin typeface="Courier New" panose="02070309020205020404" pitchFamily="49" charset="0"/>
                <a:ea typeface="Calibri" panose="020F0502020204030204" pitchFamily="34" charset="0"/>
                <a:cs typeface="Times New Roman" panose="02020603050405020304" pitchFamily="18" charset="0"/>
              </a:rPr>
              <a:t>If you would like to be featured in Sensory Pantry don’t hesitate in sending an email to </a:t>
            </a:r>
            <a:r>
              <a:rPr lang="en-AU" sz="1000" b="1" dirty="0">
                <a:solidFill>
                  <a:srgbClr val="222222"/>
                </a:solidFill>
                <a:latin typeface="Courier New" panose="02070309020205020404" pitchFamily="49" charset="0"/>
                <a:ea typeface="Calibri" panose="020F0502020204030204" pitchFamily="34" charset="0"/>
                <a:cs typeface="Times New Roman" panose="02020603050405020304" pitchFamily="18" charset="0"/>
              </a:rPr>
              <a:t>sensorypantry@gmail.com </a:t>
            </a:r>
            <a:endParaRPr lang="it-IT" sz="1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4984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370</TotalTime>
  <Words>412</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Courier New</vt:lpstr>
      <vt:lpstr>Georgia</vt:lpstr>
      <vt:lpstr>Georgia Pro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sandysanthiya1234@outlook.com</dc:creator>
  <cp:lastModifiedBy>Karina Gonzalez Estanol</cp:lastModifiedBy>
  <cp:revision>5</cp:revision>
  <dcterms:created xsi:type="dcterms:W3CDTF">2021-06-10T10:08:56Z</dcterms:created>
  <dcterms:modified xsi:type="dcterms:W3CDTF">2022-04-17T07:03:06Z</dcterms:modified>
</cp:coreProperties>
</file>